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7" r:id="rId3"/>
    <p:sldId id="259" r:id="rId4"/>
    <p:sldId id="258" r:id="rId5"/>
    <p:sldId id="274" r:id="rId6"/>
    <p:sldId id="260" r:id="rId7"/>
    <p:sldId id="279" r:id="rId8"/>
    <p:sldId id="263" r:id="rId9"/>
    <p:sldId id="261" r:id="rId10"/>
    <p:sldId id="271" r:id="rId11"/>
    <p:sldId id="272" r:id="rId12"/>
    <p:sldId id="273" r:id="rId13"/>
    <p:sldId id="278" r:id="rId14"/>
    <p:sldId id="280" r:id="rId15"/>
    <p:sldId id="268" r:id="rId16"/>
    <p:sldId id="275" r:id="rId17"/>
    <p:sldId id="283" r:id="rId18"/>
    <p:sldId id="270"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6" autoAdjust="0"/>
    <p:restoredTop sz="94607" autoAdjust="0"/>
  </p:normalViewPr>
  <p:slideViewPr>
    <p:cSldViewPr>
      <p:cViewPr varScale="1">
        <p:scale>
          <a:sx n="78" d="100"/>
          <a:sy n="78" d="100"/>
        </p:scale>
        <p:origin x="1555" y="6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fld id="{6A263991-0F1E-4285-9318-E25FF2A1B5E6}" type="datetimeFigureOut">
              <a:rPr lang="en-IN" smtClean="0"/>
              <a:t>30-11-2023</a:t>
            </a:fld>
            <a:endParaRPr lang="en-IN"/>
          </a:p>
        </p:txBody>
      </p:sp>
      <p:sp>
        <p:nvSpPr>
          <p:cNvPr id="8" name="Footer Placeholder 7"/>
          <p:cNvSpPr>
            <a:spLocks noGrp="1"/>
          </p:cNvSpPr>
          <p:nvPr>
            <p:ph type="ftr" sz="quarter" idx="11"/>
          </p:nvPr>
        </p:nvSpPr>
        <p:spPr/>
        <p:txBody>
          <a:bodyPr/>
          <a:lstStyle/>
          <a:p>
            <a:endParaRPr lang="en-IN"/>
          </a:p>
        </p:txBody>
      </p:sp>
      <p:sp>
        <p:nvSpPr>
          <p:cNvPr id="11" name="Slide Number Placeholder 10"/>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263991-0F1E-4285-9318-E25FF2A1B5E6}"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2"/>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263991-0F1E-4285-9318-E25FF2A1B5E6}"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263991-0F1E-4285-9318-E25FF2A1B5E6}"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6A263991-0F1E-4285-9318-E25FF2A1B5E6}" type="datetimeFigureOut">
              <a:rPr lang="en-IN" smtClean="0"/>
              <a:t>30-11-2023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A263991-0F1E-4285-9318-E25FF2A1B5E6}" type="datetimeFigureOut">
              <a:rPr lang="en-IN" smtClean="0"/>
              <a:t>30-11-2023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A263991-0F1E-4285-9318-E25FF2A1B5E6}" type="datetimeFigureOut">
              <a:rPr lang="en-IN" smtClean="0"/>
              <a:t>30-11-2023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6A263991-0F1E-4285-9318-E25FF2A1B5E6}" type="datetimeFigureOut">
              <a:rPr lang="en-IN" smtClean="0"/>
              <a:t>30-11-2023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6A263991-0F1E-4285-9318-E25FF2A1B5E6}" type="datetimeFigureOut">
              <a:rPr lang="en-IN" smtClean="0"/>
              <a:t>30-11-2023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A263991-0F1E-4285-9318-E25FF2A1B5E6}" type="datetimeFigureOut">
              <a:rPr lang="en-IN" smtClean="0"/>
              <a:t>30-11-2023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6EAC62-41F6-4CA0-B86A-F0A551ECA18C}"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A263991-0F1E-4285-9318-E25FF2A1B5E6}" type="datetimeFigureOut">
              <a:rPr lang="en-IN" smtClean="0"/>
              <a:t>30-11-2023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66EAC62-41F6-4CA0-B86A-F0A551ECA18C}" type="slidenum">
              <a:rPr lang="en-IN" smtClean="0"/>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6A263991-0F1E-4285-9318-E25FF2A1B5E6}" type="datetimeFigureOut">
              <a:rPr lang="en-IN" smtClean="0"/>
              <a:t>30-11-2023</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A66EAC62-41F6-4CA0-B86A-F0A551ECA18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odd.cs.gsu.edu/~apatel392/wp/project/3/fifteen.html" TargetMode="Externa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github.com/akshar-26/Project-3" TargetMode="External"/><Relationship Id="rId5" Type="http://schemas.openxmlformats.org/officeDocument/2006/relationships/hyperlink" Target="https://youtu.be/8YeRKYCoBCQ?si=87iCqtQE9ryTxmQQ" TargetMode="External"/><Relationship Id="rId4" Type="http://schemas.openxmlformats.org/officeDocument/2006/relationships/hyperlink" Target="https://codd.cs.gsu.edu/~apatel392/wp/project/3/info.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8101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28630" y="939749"/>
            <a:ext cx="8147826" cy="1569660"/>
          </a:xfrm>
          <a:prstGeom prst="rect">
            <a:avLst/>
          </a:prstGeom>
          <a:noFill/>
        </p:spPr>
        <p:txBody>
          <a:bodyPr wrap="square" lIns="91440" tIns="45720" rIns="91440" bIns="45720">
            <a:spAutoFit/>
          </a:bodyPr>
          <a:lstStyle/>
          <a:p>
            <a:pPr algn="ctr"/>
            <a:r>
              <a:rPr lang="en-IN" sz="4800" b="1" i="0" dirty="0">
                <a:solidFill>
                  <a:srgbClr val="D1D5DB"/>
                </a:solidFill>
                <a:effectLst/>
                <a:latin typeface="Palatino Linotype" panose="02040502050505030304" pitchFamily="18" charset="0"/>
              </a:rPr>
              <a:t>Move a Tile – </a:t>
            </a:r>
            <a:r>
              <a:rPr lang="en-IN" sz="4800" b="1" dirty="0">
                <a:solidFill>
                  <a:srgbClr val="D1D5DB"/>
                </a:solidFill>
                <a:latin typeface="Palatino Linotype" panose="02040502050505030304" pitchFamily="18" charset="0"/>
              </a:rPr>
              <a:t>Win a Jigsaw</a:t>
            </a:r>
            <a:br>
              <a:rPr lang="en-IN" sz="4800" b="1" dirty="0">
                <a:solidFill>
                  <a:srgbClr val="D1D5DB"/>
                </a:solidFill>
                <a:latin typeface="Palatino Linotype" panose="02040502050505030304" pitchFamily="18" charset="0"/>
              </a:rPr>
            </a:br>
            <a:r>
              <a:rPr lang="en-IN" sz="4800" b="1" dirty="0">
                <a:solidFill>
                  <a:srgbClr val="D1D5DB"/>
                </a:solidFill>
                <a:latin typeface="Palatino Linotype" panose="02040502050505030304" pitchFamily="18" charset="0"/>
              </a:rPr>
              <a:t>Fifteen Puzzle</a:t>
            </a:r>
          </a:p>
        </p:txBody>
      </p:sp>
      <p:sp>
        <p:nvSpPr>
          <p:cNvPr id="8" name="TextBox 7"/>
          <p:cNvSpPr txBox="1"/>
          <p:nvPr/>
        </p:nvSpPr>
        <p:spPr>
          <a:xfrm>
            <a:off x="528629" y="4805386"/>
            <a:ext cx="3611323" cy="1107996"/>
          </a:xfrm>
          <a:prstGeom prst="rect">
            <a:avLst/>
          </a:prstGeom>
          <a:noFill/>
        </p:spPr>
        <p:txBody>
          <a:bodyPr wrap="square" rtlCol="0">
            <a:spAutoFit/>
          </a:bodyPr>
          <a:lstStyle/>
          <a:p>
            <a:r>
              <a:rPr lang="en-GB" sz="2200" dirty="0">
                <a:solidFill>
                  <a:schemeClr val="bg1"/>
                </a:solidFill>
                <a:latin typeface="Palatino Linotype" panose="02040502050505030304" pitchFamily="18" charset="0"/>
              </a:rPr>
              <a:t>Keerthi Reddy Ellanki</a:t>
            </a:r>
            <a:br>
              <a:rPr lang="en-IN" sz="2200" dirty="0">
                <a:solidFill>
                  <a:schemeClr val="bg1"/>
                </a:solidFill>
                <a:latin typeface="Palatino Linotype" panose="02040502050505030304" pitchFamily="18" charset="0"/>
              </a:rPr>
            </a:br>
            <a:r>
              <a:rPr lang="en-IN" sz="2200" dirty="0" err="1">
                <a:solidFill>
                  <a:schemeClr val="bg1"/>
                </a:solidFill>
                <a:latin typeface="Palatino Linotype" panose="02040502050505030304" pitchFamily="18" charset="0"/>
              </a:rPr>
              <a:t>Prashanthi</a:t>
            </a:r>
            <a:r>
              <a:rPr lang="en-IN" sz="2200" dirty="0">
                <a:solidFill>
                  <a:schemeClr val="bg1"/>
                </a:solidFill>
                <a:latin typeface="Palatino Linotype" panose="02040502050505030304" pitchFamily="18" charset="0"/>
              </a:rPr>
              <a:t> </a:t>
            </a:r>
            <a:r>
              <a:rPr lang="en-IN" sz="2200" dirty="0" err="1">
                <a:solidFill>
                  <a:schemeClr val="bg1"/>
                </a:solidFill>
                <a:latin typeface="Palatino Linotype" panose="02040502050505030304" pitchFamily="18" charset="0"/>
              </a:rPr>
              <a:t>Koudi</a:t>
            </a:r>
            <a:endParaRPr lang="en-IN" sz="2200" dirty="0">
              <a:solidFill>
                <a:schemeClr val="bg1"/>
              </a:solidFill>
              <a:latin typeface="Palatino Linotype" panose="02040502050505030304" pitchFamily="18" charset="0"/>
            </a:endParaRPr>
          </a:p>
          <a:p>
            <a:r>
              <a:rPr lang="en-IN" sz="2200" dirty="0">
                <a:solidFill>
                  <a:schemeClr val="bg1"/>
                </a:solidFill>
                <a:latin typeface="Palatino Linotype" panose="02040502050505030304" pitchFamily="18" charset="0"/>
              </a:rPr>
              <a:t>Akshar Patel</a:t>
            </a:r>
          </a:p>
        </p:txBody>
      </p:sp>
      <p:pic>
        <p:nvPicPr>
          <p:cNvPr id="1038" name="Picture 14" descr="1,000+ Free Puzzle &amp; Maze Images - Pixabay">
            <a:extLst>
              <a:ext uri="{FF2B5EF4-FFF2-40B4-BE49-F238E27FC236}">
                <a16:creationId xmlns:a16="http://schemas.microsoft.com/office/drawing/2014/main" id="{422BC07B-4230-10CD-76BB-DABDEED590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980365">
            <a:off x="5273519" y="3053414"/>
            <a:ext cx="3343914" cy="315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290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19" y="0"/>
            <a:ext cx="9162510" cy="6857999"/>
          </a:xfrm>
          <a:prstGeom prst="rect">
            <a:avLst/>
          </a:prstGeom>
        </p:spPr>
      </p:pic>
      <p:sp>
        <p:nvSpPr>
          <p:cNvPr id="5" name="Rectangle 4"/>
          <p:cNvSpPr/>
          <p:nvPr/>
        </p:nvSpPr>
        <p:spPr>
          <a:xfrm>
            <a:off x="3086603" y="980727"/>
            <a:ext cx="184730" cy="769441"/>
          </a:xfrm>
          <a:prstGeom prst="rect">
            <a:avLst/>
          </a:prstGeom>
          <a:noFill/>
        </p:spPr>
        <p:txBody>
          <a:bodyPr wrap="square" lIns="91440" tIns="45720" rIns="91440" bIns="45720">
            <a:spAutoFit/>
          </a:bodyPr>
          <a:lstStyle/>
          <a:p>
            <a:pPr algn="ct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TextBox 5">
            <a:extLst>
              <a:ext uri="{FF2B5EF4-FFF2-40B4-BE49-F238E27FC236}">
                <a16:creationId xmlns:a16="http://schemas.microsoft.com/office/drawing/2014/main" id="{5F1E4122-67F4-867E-8284-262A96130DD5}"/>
              </a:ext>
            </a:extLst>
          </p:cNvPr>
          <p:cNvSpPr txBox="1"/>
          <p:nvPr/>
        </p:nvSpPr>
        <p:spPr>
          <a:xfrm>
            <a:off x="192291" y="580616"/>
            <a:ext cx="3731637" cy="1569660"/>
          </a:xfrm>
          <a:prstGeom prst="rect">
            <a:avLst/>
          </a:prstGeom>
          <a:noFill/>
        </p:spPr>
        <p:txBody>
          <a:bodyPr wrap="square">
            <a:spAutoFit/>
          </a:bodyPr>
          <a:lstStyle/>
          <a:p>
            <a:r>
              <a:rPr lang="en-US" sz="3200" b="1" dirty="0" err="1">
                <a:solidFill>
                  <a:srgbClr val="FFC000"/>
                </a:solidFill>
                <a:latin typeface="Palatino Linotype" panose="02040502050505030304" pitchFamily="18" charset="0"/>
              </a:rPr>
              <a:t>Contd</a:t>
            </a:r>
            <a:r>
              <a:rPr lang="en-US" sz="3200" b="1" dirty="0">
                <a:solidFill>
                  <a:srgbClr val="FFC000"/>
                </a:solidFill>
                <a:latin typeface="Palatino Linotype" panose="02040502050505030304" pitchFamily="18" charset="0"/>
              </a:rPr>
              <a:t> (Animations and Transitions)…</a:t>
            </a:r>
          </a:p>
        </p:txBody>
      </p:sp>
      <p:pic>
        <p:nvPicPr>
          <p:cNvPr id="7" name="Picture 6">
            <a:extLst>
              <a:ext uri="{FF2B5EF4-FFF2-40B4-BE49-F238E27FC236}">
                <a16:creationId xmlns:a16="http://schemas.microsoft.com/office/drawing/2014/main" id="{64012370-C420-6BE6-F392-710835C432A0}"/>
              </a:ext>
            </a:extLst>
          </p:cNvPr>
          <p:cNvPicPr>
            <a:picLocks noChangeAspect="1"/>
          </p:cNvPicPr>
          <p:nvPr/>
        </p:nvPicPr>
        <p:blipFill>
          <a:blip r:embed="rId3"/>
          <a:stretch>
            <a:fillRect/>
          </a:stretch>
        </p:blipFill>
        <p:spPr>
          <a:xfrm>
            <a:off x="242975" y="3429000"/>
            <a:ext cx="3960440" cy="2923823"/>
          </a:xfrm>
          <a:prstGeom prst="rect">
            <a:avLst/>
          </a:prstGeom>
        </p:spPr>
      </p:pic>
      <p:pic>
        <p:nvPicPr>
          <p:cNvPr id="8" name="Picture 7">
            <a:extLst>
              <a:ext uri="{FF2B5EF4-FFF2-40B4-BE49-F238E27FC236}">
                <a16:creationId xmlns:a16="http://schemas.microsoft.com/office/drawing/2014/main" id="{CCE5AA63-EA56-06AE-DBB0-989C07F3E65A}"/>
              </a:ext>
            </a:extLst>
          </p:cNvPr>
          <p:cNvPicPr>
            <a:picLocks noChangeAspect="1"/>
          </p:cNvPicPr>
          <p:nvPr/>
        </p:nvPicPr>
        <p:blipFill>
          <a:blip r:embed="rId4"/>
          <a:stretch>
            <a:fillRect/>
          </a:stretch>
        </p:blipFill>
        <p:spPr>
          <a:xfrm>
            <a:off x="4267381" y="87155"/>
            <a:ext cx="4665846" cy="6509384"/>
          </a:xfrm>
          <a:prstGeom prst="rect">
            <a:avLst/>
          </a:prstGeom>
        </p:spPr>
      </p:pic>
      <p:pic>
        <p:nvPicPr>
          <p:cNvPr id="9" name="Picture 8">
            <a:extLst>
              <a:ext uri="{FF2B5EF4-FFF2-40B4-BE49-F238E27FC236}">
                <a16:creationId xmlns:a16="http://schemas.microsoft.com/office/drawing/2014/main" id="{E5D0DA2C-3308-0991-37CE-2A06AF96AF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4307" y="4334814"/>
            <a:ext cx="4665847" cy="2261725"/>
          </a:xfrm>
          <a:prstGeom prst="rect">
            <a:avLst/>
          </a:prstGeom>
        </p:spPr>
      </p:pic>
    </p:spTree>
    <p:extLst>
      <p:ext uri="{BB962C8B-B14F-4D97-AF65-F5344CB8AC3E}">
        <p14:creationId xmlns:p14="http://schemas.microsoft.com/office/powerpoint/2010/main" val="132504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62510" cy="6857999"/>
          </a:xfrm>
          <a:prstGeom prst="rect">
            <a:avLst/>
          </a:prstGeom>
        </p:spPr>
      </p:pic>
      <p:sp>
        <p:nvSpPr>
          <p:cNvPr id="5" name="Rectangle 4"/>
          <p:cNvSpPr/>
          <p:nvPr/>
        </p:nvSpPr>
        <p:spPr>
          <a:xfrm>
            <a:off x="3086603" y="980727"/>
            <a:ext cx="184730" cy="769441"/>
          </a:xfrm>
          <a:prstGeom prst="rect">
            <a:avLst/>
          </a:prstGeom>
          <a:noFill/>
        </p:spPr>
        <p:txBody>
          <a:bodyPr wrap="square" lIns="91440" tIns="45720" rIns="91440" bIns="45720">
            <a:spAutoFit/>
          </a:bodyPr>
          <a:lstStyle/>
          <a:p>
            <a:pPr algn="ct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TextBox 5">
            <a:extLst>
              <a:ext uri="{FF2B5EF4-FFF2-40B4-BE49-F238E27FC236}">
                <a16:creationId xmlns:a16="http://schemas.microsoft.com/office/drawing/2014/main" id="{5F1E4122-67F4-867E-8284-262A96130DD5}"/>
              </a:ext>
            </a:extLst>
          </p:cNvPr>
          <p:cNvSpPr txBox="1"/>
          <p:nvPr/>
        </p:nvSpPr>
        <p:spPr>
          <a:xfrm>
            <a:off x="192291" y="580617"/>
            <a:ext cx="4582884" cy="1077218"/>
          </a:xfrm>
          <a:prstGeom prst="rect">
            <a:avLst/>
          </a:prstGeom>
          <a:noFill/>
        </p:spPr>
        <p:txBody>
          <a:bodyPr wrap="square">
            <a:spAutoFit/>
          </a:bodyPr>
          <a:lstStyle/>
          <a:p>
            <a:r>
              <a:rPr lang="en-US" sz="3200" b="1" dirty="0" err="1">
                <a:solidFill>
                  <a:srgbClr val="FFC000"/>
                </a:solidFill>
                <a:latin typeface="Palatino Linotype" panose="02040502050505030304" pitchFamily="18" charset="0"/>
              </a:rPr>
              <a:t>Contd</a:t>
            </a:r>
            <a:r>
              <a:rPr lang="en-US" sz="3200" b="1" dirty="0">
                <a:solidFill>
                  <a:srgbClr val="FFC000"/>
                </a:solidFill>
                <a:latin typeface="Palatino Linotype" panose="02040502050505030304" pitchFamily="18" charset="0"/>
              </a:rPr>
              <a:t> (Time, Music and Moves)…</a:t>
            </a:r>
          </a:p>
        </p:txBody>
      </p:sp>
      <p:pic>
        <p:nvPicPr>
          <p:cNvPr id="2" name="Picture 1">
            <a:extLst>
              <a:ext uri="{FF2B5EF4-FFF2-40B4-BE49-F238E27FC236}">
                <a16:creationId xmlns:a16="http://schemas.microsoft.com/office/drawing/2014/main" id="{0C8978F2-EDE1-D689-F629-699D2B9E53E8}"/>
              </a:ext>
            </a:extLst>
          </p:cNvPr>
          <p:cNvPicPr>
            <a:picLocks noChangeAspect="1"/>
          </p:cNvPicPr>
          <p:nvPr/>
        </p:nvPicPr>
        <p:blipFill>
          <a:blip r:embed="rId3"/>
          <a:stretch>
            <a:fillRect/>
          </a:stretch>
        </p:blipFill>
        <p:spPr>
          <a:xfrm>
            <a:off x="5093201" y="1505330"/>
            <a:ext cx="3806294" cy="3847338"/>
          </a:xfrm>
          <a:prstGeom prst="rect">
            <a:avLst/>
          </a:prstGeom>
        </p:spPr>
      </p:pic>
      <p:pic>
        <p:nvPicPr>
          <p:cNvPr id="3" name="Picture 2">
            <a:extLst>
              <a:ext uri="{FF2B5EF4-FFF2-40B4-BE49-F238E27FC236}">
                <a16:creationId xmlns:a16="http://schemas.microsoft.com/office/drawing/2014/main" id="{37E1FDE1-43AE-F1DF-DC1B-B3FB5FD37A59}"/>
              </a:ext>
            </a:extLst>
          </p:cNvPr>
          <p:cNvPicPr>
            <a:picLocks noChangeAspect="1"/>
          </p:cNvPicPr>
          <p:nvPr/>
        </p:nvPicPr>
        <p:blipFill>
          <a:blip r:embed="rId4"/>
          <a:stretch>
            <a:fillRect/>
          </a:stretch>
        </p:blipFill>
        <p:spPr>
          <a:xfrm>
            <a:off x="192291" y="1750168"/>
            <a:ext cx="4708619" cy="4572507"/>
          </a:xfrm>
          <a:prstGeom prst="rect">
            <a:avLst/>
          </a:prstGeom>
        </p:spPr>
      </p:pic>
    </p:spTree>
    <p:extLst>
      <p:ext uri="{BB962C8B-B14F-4D97-AF65-F5344CB8AC3E}">
        <p14:creationId xmlns:p14="http://schemas.microsoft.com/office/powerpoint/2010/main" val="3583310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434"/>
            <a:ext cx="9162510" cy="6857999"/>
          </a:xfrm>
          <a:prstGeom prst="rect">
            <a:avLst/>
          </a:prstGeom>
        </p:spPr>
      </p:pic>
      <p:sp>
        <p:nvSpPr>
          <p:cNvPr id="5" name="Rectangle 4"/>
          <p:cNvSpPr/>
          <p:nvPr/>
        </p:nvSpPr>
        <p:spPr>
          <a:xfrm>
            <a:off x="3086603" y="980727"/>
            <a:ext cx="184730" cy="769441"/>
          </a:xfrm>
          <a:prstGeom prst="rect">
            <a:avLst/>
          </a:prstGeom>
          <a:noFill/>
        </p:spPr>
        <p:txBody>
          <a:bodyPr wrap="square" lIns="91440" tIns="45720" rIns="91440" bIns="45720">
            <a:spAutoFit/>
          </a:bodyPr>
          <a:lstStyle/>
          <a:p>
            <a:pPr algn="ct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TextBox 5">
            <a:extLst>
              <a:ext uri="{FF2B5EF4-FFF2-40B4-BE49-F238E27FC236}">
                <a16:creationId xmlns:a16="http://schemas.microsoft.com/office/drawing/2014/main" id="{5F1E4122-67F4-867E-8284-262A96130DD5}"/>
              </a:ext>
            </a:extLst>
          </p:cNvPr>
          <p:cNvSpPr txBox="1"/>
          <p:nvPr/>
        </p:nvSpPr>
        <p:spPr>
          <a:xfrm>
            <a:off x="192290" y="580617"/>
            <a:ext cx="7332038" cy="584775"/>
          </a:xfrm>
          <a:prstGeom prst="rect">
            <a:avLst/>
          </a:prstGeom>
          <a:noFill/>
        </p:spPr>
        <p:txBody>
          <a:bodyPr wrap="square">
            <a:spAutoFit/>
          </a:bodyPr>
          <a:lstStyle/>
          <a:p>
            <a:r>
              <a:rPr lang="en-US" sz="3200" b="1" dirty="0" err="1">
                <a:solidFill>
                  <a:srgbClr val="FFC000"/>
                </a:solidFill>
                <a:latin typeface="Palatino Linotype" panose="02040502050505030304" pitchFamily="18" charset="0"/>
              </a:rPr>
              <a:t>Contd</a:t>
            </a:r>
            <a:r>
              <a:rPr lang="en-US" sz="3200" b="1" dirty="0">
                <a:solidFill>
                  <a:srgbClr val="FFC000"/>
                </a:solidFill>
                <a:latin typeface="Palatino Linotype" panose="02040502050505030304" pitchFamily="18" charset="0"/>
              </a:rPr>
              <a:t> (Multiple backgrounds)…</a:t>
            </a:r>
          </a:p>
        </p:txBody>
      </p:sp>
      <p:pic>
        <p:nvPicPr>
          <p:cNvPr id="10" name="Picture 9" descr="A screenshot of a computer&#10;&#10;Description automatically generated">
            <a:extLst>
              <a:ext uri="{FF2B5EF4-FFF2-40B4-BE49-F238E27FC236}">
                <a16:creationId xmlns:a16="http://schemas.microsoft.com/office/drawing/2014/main" id="{C773F67A-AA52-AAB8-3098-E927F90B3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3775313"/>
            <a:ext cx="7772400" cy="1194170"/>
          </a:xfrm>
          <a:prstGeom prst="rect">
            <a:avLst/>
          </a:prstGeom>
        </p:spPr>
      </p:pic>
      <p:pic>
        <p:nvPicPr>
          <p:cNvPr id="12" name="Picture 11">
            <a:extLst>
              <a:ext uri="{FF2B5EF4-FFF2-40B4-BE49-F238E27FC236}">
                <a16:creationId xmlns:a16="http://schemas.microsoft.com/office/drawing/2014/main" id="{BD044461-66C8-BCD7-4F39-E304DE5301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2075745"/>
            <a:ext cx="7772400" cy="740725"/>
          </a:xfrm>
          <a:prstGeom prst="rect">
            <a:avLst/>
          </a:prstGeom>
        </p:spPr>
      </p:pic>
    </p:spTree>
    <p:extLst>
      <p:ext uri="{BB962C8B-B14F-4D97-AF65-F5344CB8AC3E}">
        <p14:creationId xmlns:p14="http://schemas.microsoft.com/office/powerpoint/2010/main" val="2904831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5" y="1"/>
            <a:ext cx="9162510" cy="6857999"/>
          </a:xfrm>
          <a:prstGeom prst="rect">
            <a:avLst/>
          </a:prstGeom>
        </p:spPr>
      </p:pic>
      <p:sp>
        <p:nvSpPr>
          <p:cNvPr id="5" name="Rectangle 4"/>
          <p:cNvSpPr/>
          <p:nvPr/>
        </p:nvSpPr>
        <p:spPr>
          <a:xfrm>
            <a:off x="3086603" y="980727"/>
            <a:ext cx="184730" cy="769441"/>
          </a:xfrm>
          <a:prstGeom prst="rect">
            <a:avLst/>
          </a:prstGeom>
          <a:noFill/>
        </p:spPr>
        <p:txBody>
          <a:bodyPr wrap="square" lIns="91440" tIns="45720" rIns="91440" bIns="45720">
            <a:spAutoFit/>
          </a:bodyPr>
          <a:lstStyle/>
          <a:p>
            <a:pPr algn="ct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TextBox 5">
            <a:extLst>
              <a:ext uri="{FF2B5EF4-FFF2-40B4-BE49-F238E27FC236}">
                <a16:creationId xmlns:a16="http://schemas.microsoft.com/office/drawing/2014/main" id="{5F1E4122-67F4-867E-8284-262A96130DD5}"/>
              </a:ext>
            </a:extLst>
          </p:cNvPr>
          <p:cNvSpPr txBox="1"/>
          <p:nvPr/>
        </p:nvSpPr>
        <p:spPr>
          <a:xfrm>
            <a:off x="192290" y="580617"/>
            <a:ext cx="7332038" cy="584775"/>
          </a:xfrm>
          <a:prstGeom prst="rect">
            <a:avLst/>
          </a:prstGeom>
          <a:noFill/>
        </p:spPr>
        <p:txBody>
          <a:bodyPr wrap="square">
            <a:spAutoFit/>
          </a:bodyPr>
          <a:lstStyle/>
          <a:p>
            <a:r>
              <a:rPr lang="en-US" sz="3200" b="1" dirty="0" err="1">
                <a:solidFill>
                  <a:srgbClr val="FFC000"/>
                </a:solidFill>
                <a:latin typeface="Palatino Linotype" panose="02040502050505030304" pitchFamily="18" charset="0"/>
              </a:rPr>
              <a:t>Contd</a:t>
            </a:r>
            <a:r>
              <a:rPr lang="en-US" sz="3200" b="1" dirty="0">
                <a:solidFill>
                  <a:srgbClr val="FFC000"/>
                </a:solidFill>
                <a:latin typeface="Palatino Linotype" panose="02040502050505030304" pitchFamily="18" charset="0"/>
              </a:rPr>
              <a:t> (Cheat Button)…</a:t>
            </a:r>
          </a:p>
        </p:txBody>
      </p:sp>
      <p:pic>
        <p:nvPicPr>
          <p:cNvPr id="8" name="Picture 7" descr="A screenshot of a game&#10;&#10;Description automatically generated">
            <a:extLst>
              <a:ext uri="{FF2B5EF4-FFF2-40B4-BE49-F238E27FC236}">
                <a16:creationId xmlns:a16="http://schemas.microsoft.com/office/drawing/2014/main" id="{763E083F-E658-43A0-F1D3-61B7FD6A4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721220"/>
            <a:ext cx="4018136" cy="4675649"/>
          </a:xfrm>
          <a:prstGeom prst="rect">
            <a:avLst/>
          </a:prstGeom>
        </p:spPr>
      </p:pic>
      <p:pic>
        <p:nvPicPr>
          <p:cNvPr id="11" name="Picture 10" descr="A computer code with text&#10;&#10;Description automatically generated">
            <a:extLst>
              <a:ext uri="{FF2B5EF4-FFF2-40B4-BE49-F238E27FC236}">
                <a16:creationId xmlns:a16="http://schemas.microsoft.com/office/drawing/2014/main" id="{D9342E21-1C67-93F7-A282-0171D53BF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255" y="1721219"/>
            <a:ext cx="4346054" cy="2859909"/>
          </a:xfrm>
          <a:prstGeom prst="rect">
            <a:avLst/>
          </a:prstGeom>
        </p:spPr>
      </p:pic>
    </p:spTree>
    <p:extLst>
      <p:ext uri="{BB962C8B-B14F-4D97-AF65-F5344CB8AC3E}">
        <p14:creationId xmlns:p14="http://schemas.microsoft.com/office/powerpoint/2010/main" val="3338385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70" y="1"/>
            <a:ext cx="9162510" cy="6857999"/>
          </a:xfrm>
          <a:prstGeom prst="rect">
            <a:avLst/>
          </a:prstGeom>
        </p:spPr>
      </p:pic>
      <p:sp>
        <p:nvSpPr>
          <p:cNvPr id="5" name="Rectangle 4"/>
          <p:cNvSpPr/>
          <p:nvPr/>
        </p:nvSpPr>
        <p:spPr>
          <a:xfrm>
            <a:off x="3086603" y="980727"/>
            <a:ext cx="184730" cy="769441"/>
          </a:xfrm>
          <a:prstGeom prst="rect">
            <a:avLst/>
          </a:prstGeom>
          <a:noFill/>
        </p:spPr>
        <p:txBody>
          <a:bodyPr wrap="square" lIns="91440" tIns="45720" rIns="91440" bIns="45720">
            <a:spAutoFit/>
          </a:bodyPr>
          <a:lstStyle/>
          <a:p>
            <a:pPr algn="ctr"/>
            <a:endParaRPr lang="en-US" sz="4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p:txBody>
      </p:sp>
      <p:sp>
        <p:nvSpPr>
          <p:cNvPr id="6" name="TextBox 5">
            <a:extLst>
              <a:ext uri="{FF2B5EF4-FFF2-40B4-BE49-F238E27FC236}">
                <a16:creationId xmlns:a16="http://schemas.microsoft.com/office/drawing/2014/main" id="{5F1E4122-67F4-867E-8284-262A96130DD5}"/>
              </a:ext>
            </a:extLst>
          </p:cNvPr>
          <p:cNvSpPr txBox="1"/>
          <p:nvPr/>
        </p:nvSpPr>
        <p:spPr>
          <a:xfrm>
            <a:off x="192290" y="580617"/>
            <a:ext cx="7332038" cy="584775"/>
          </a:xfrm>
          <a:prstGeom prst="rect">
            <a:avLst/>
          </a:prstGeom>
          <a:noFill/>
        </p:spPr>
        <p:txBody>
          <a:bodyPr wrap="square">
            <a:spAutoFit/>
          </a:bodyPr>
          <a:lstStyle/>
          <a:p>
            <a:r>
              <a:rPr lang="en-US" sz="3200" b="1" dirty="0">
                <a:solidFill>
                  <a:srgbClr val="FFC000"/>
                </a:solidFill>
                <a:latin typeface="Palatino Linotype" panose="02040502050505030304" pitchFamily="18" charset="0"/>
              </a:rPr>
              <a:t>Multiple Grids…</a:t>
            </a:r>
          </a:p>
        </p:txBody>
      </p:sp>
      <p:pic>
        <p:nvPicPr>
          <p:cNvPr id="7" name="Picture 6">
            <a:extLst>
              <a:ext uri="{FF2B5EF4-FFF2-40B4-BE49-F238E27FC236}">
                <a16:creationId xmlns:a16="http://schemas.microsoft.com/office/drawing/2014/main" id="{5AAB7025-CA66-03B3-D743-A5863A3795EF}"/>
              </a:ext>
            </a:extLst>
          </p:cNvPr>
          <p:cNvPicPr>
            <a:picLocks noChangeAspect="1"/>
          </p:cNvPicPr>
          <p:nvPr/>
        </p:nvPicPr>
        <p:blipFill>
          <a:blip r:embed="rId3"/>
          <a:stretch>
            <a:fillRect/>
          </a:stretch>
        </p:blipFill>
        <p:spPr>
          <a:xfrm>
            <a:off x="216691" y="1657531"/>
            <a:ext cx="4366576" cy="4437992"/>
          </a:xfrm>
          <a:prstGeom prst="rect">
            <a:avLst/>
          </a:prstGeom>
        </p:spPr>
      </p:pic>
      <p:pic>
        <p:nvPicPr>
          <p:cNvPr id="10" name="Picture 9">
            <a:extLst>
              <a:ext uri="{FF2B5EF4-FFF2-40B4-BE49-F238E27FC236}">
                <a16:creationId xmlns:a16="http://schemas.microsoft.com/office/drawing/2014/main" id="{77DB5A00-3DDF-51F9-2F5E-713FB752200A}"/>
              </a:ext>
            </a:extLst>
          </p:cNvPr>
          <p:cNvPicPr>
            <a:picLocks noChangeAspect="1"/>
          </p:cNvPicPr>
          <p:nvPr/>
        </p:nvPicPr>
        <p:blipFill>
          <a:blip r:embed="rId4"/>
          <a:stretch>
            <a:fillRect/>
          </a:stretch>
        </p:blipFill>
        <p:spPr>
          <a:xfrm>
            <a:off x="4694553" y="1657531"/>
            <a:ext cx="4030422" cy="4437992"/>
          </a:xfrm>
          <a:prstGeom prst="rect">
            <a:avLst/>
          </a:prstGeom>
        </p:spPr>
      </p:pic>
    </p:spTree>
    <p:extLst>
      <p:ext uri="{BB962C8B-B14F-4D97-AF65-F5344CB8AC3E}">
        <p14:creationId xmlns:p14="http://schemas.microsoft.com/office/powerpoint/2010/main" val="1049309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55" y="-10751"/>
            <a:ext cx="9162510" cy="6857999"/>
          </a:xfrm>
          <a:prstGeom prst="rect">
            <a:avLst/>
          </a:prstGeom>
        </p:spPr>
      </p:pic>
      <p:sp>
        <p:nvSpPr>
          <p:cNvPr id="5" name="Rectangle 4"/>
          <p:cNvSpPr/>
          <p:nvPr/>
        </p:nvSpPr>
        <p:spPr>
          <a:xfrm>
            <a:off x="395536" y="332656"/>
            <a:ext cx="7488832" cy="707886"/>
          </a:xfrm>
          <a:prstGeom prst="rect">
            <a:avLst/>
          </a:prstGeom>
          <a:noFill/>
        </p:spPr>
        <p:txBody>
          <a:bodyPr wrap="square" lIns="91440" tIns="45720" rIns="91440" bIns="45720">
            <a:spAutoFit/>
          </a:bodyPr>
          <a:lstStyle/>
          <a:p>
            <a:r>
              <a:rPr lang="en-US" sz="4000" b="1"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DevOps</a:t>
            </a:r>
            <a:r>
              <a:rPr lang="en-US" sz="4000" b="1" cap="none"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 Methodology</a:t>
            </a:r>
          </a:p>
        </p:txBody>
      </p:sp>
      <p:sp>
        <p:nvSpPr>
          <p:cNvPr id="2" name="Rectangle 1"/>
          <p:cNvSpPr/>
          <p:nvPr/>
        </p:nvSpPr>
        <p:spPr>
          <a:xfrm>
            <a:off x="575556" y="1227516"/>
            <a:ext cx="7992888" cy="5693866"/>
          </a:xfrm>
          <a:prstGeom prst="rect">
            <a:avLst/>
          </a:prstGeom>
          <a:noFill/>
        </p:spPr>
        <p:txBody>
          <a:bodyPr wrap="square" lIns="91440" tIns="45720" rIns="91440" bIns="45720">
            <a:spAutoFit/>
          </a:bodyPr>
          <a:lstStyle/>
          <a:p>
            <a:pPr algn="l"/>
            <a:r>
              <a:rPr lang="en-US" sz="2000" b="1" i="0" dirty="0">
                <a:solidFill>
                  <a:srgbClr val="FFC000"/>
                </a:solidFill>
                <a:effectLst/>
                <a:latin typeface="Palatino Linotype" panose="02040502050505030304" pitchFamily="18" charset="0"/>
              </a:rPr>
              <a:t>Plan &amp; Design</a:t>
            </a:r>
          </a:p>
          <a:p>
            <a:pPr algn="l"/>
            <a:endParaRPr lang="en-US" sz="1900" b="0" i="0" dirty="0">
              <a:solidFill>
                <a:schemeClr val="bg1"/>
              </a:solidFill>
              <a:effectLst/>
              <a:latin typeface="Palatino Linotype" panose="02040502050505030304" pitchFamily="18" charset="0"/>
            </a:endParaRP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Gathered core requirements for puzzle grid, game logic, UI controls</a:t>
            </a: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Mapped out conceptual design - sketched wireframes/storyboards of visual flow</a:t>
            </a: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Brainstormed theme ideas/visual assets that could enhance appeal</a:t>
            </a: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Prioritized must-have features, nice-to-haves for possible technical debt backlog</a:t>
            </a:r>
          </a:p>
          <a:p>
            <a:pPr algn="l"/>
            <a:endParaRPr lang="en-US" sz="1900" b="0" i="0" dirty="0">
              <a:solidFill>
                <a:schemeClr val="bg1"/>
              </a:solidFill>
              <a:effectLst/>
              <a:latin typeface="Palatino Linotype" panose="02040502050505030304" pitchFamily="18" charset="0"/>
            </a:endParaRPr>
          </a:p>
          <a:p>
            <a:r>
              <a:rPr lang="en-US" sz="2000" b="1" i="0" dirty="0" err="1">
                <a:solidFill>
                  <a:srgbClr val="FFC000"/>
                </a:solidFill>
                <a:effectLst/>
                <a:latin typeface="Palatino Linotype" panose="02040502050505030304" pitchFamily="18" charset="0"/>
              </a:rPr>
              <a:t>SetUp</a:t>
            </a:r>
            <a:endParaRPr lang="en-US" sz="2000" b="1" i="0" dirty="0">
              <a:solidFill>
                <a:srgbClr val="FFC000"/>
              </a:solidFill>
              <a:effectLst/>
              <a:latin typeface="Palatino Linotype" panose="02040502050505030304" pitchFamily="18" charset="0"/>
            </a:endParaRPr>
          </a:p>
          <a:p>
            <a:endParaRPr lang="en-US" sz="2000" b="1" i="0" dirty="0">
              <a:solidFill>
                <a:schemeClr val="bg1"/>
              </a:solidFill>
              <a:effectLst/>
              <a:latin typeface="Palatino Linotype" panose="02040502050505030304" pitchFamily="18" charset="0"/>
            </a:endParaRP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Initialized Git repository on hosting service like GitHub for source control</a:t>
            </a: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Configured issue tracking/project boards to manage tasks and defects</a:t>
            </a: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Setting up Kanban board for coordinated team workflow</a:t>
            </a:r>
          </a:p>
          <a:p>
            <a:endParaRPr lang="en-US" sz="1900" dirty="0">
              <a:solidFill>
                <a:schemeClr val="bg1"/>
              </a:solidFill>
              <a:latin typeface="Palatino Linotype" panose="02040502050505030304" pitchFamily="18" charset="0"/>
            </a:endParaRPr>
          </a:p>
          <a:p>
            <a:endParaRPr lang="en-US" sz="1900" cap="none" spc="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Palatino Linotype" panose="02040502050505030304" pitchFamily="18" charset="0"/>
            </a:endParaRPr>
          </a:p>
        </p:txBody>
      </p:sp>
    </p:spTree>
    <p:extLst>
      <p:ext uri="{BB962C8B-B14F-4D97-AF65-F5344CB8AC3E}">
        <p14:creationId xmlns:p14="http://schemas.microsoft.com/office/powerpoint/2010/main" val="1784692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91" y="-37067"/>
            <a:ext cx="9162510" cy="6857999"/>
          </a:xfrm>
          <a:prstGeom prst="rect">
            <a:avLst/>
          </a:prstGeom>
        </p:spPr>
      </p:pic>
      <p:sp>
        <p:nvSpPr>
          <p:cNvPr id="5" name="Rectangle 4"/>
          <p:cNvSpPr/>
          <p:nvPr/>
        </p:nvSpPr>
        <p:spPr>
          <a:xfrm>
            <a:off x="395535" y="341130"/>
            <a:ext cx="8783065" cy="707886"/>
          </a:xfrm>
          <a:prstGeom prst="rect">
            <a:avLst/>
          </a:prstGeom>
          <a:noFill/>
        </p:spPr>
        <p:txBody>
          <a:bodyPr wrap="square" lIns="91440" tIns="45720" rIns="91440" bIns="45720">
            <a:spAutoFit/>
          </a:bodyPr>
          <a:lstStyle/>
          <a:p>
            <a:r>
              <a:rPr lang="en-US" sz="4000" b="1"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DevOps</a:t>
            </a:r>
            <a:r>
              <a:rPr lang="en-US" sz="4000" b="1" cap="none"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 Methodology – </a:t>
            </a:r>
            <a:r>
              <a:rPr lang="en-US" sz="4000" b="1" cap="none" spc="50" dirty="0" err="1">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Contd</a:t>
            </a:r>
            <a:r>
              <a:rPr lang="en-US" sz="4000" b="1" cap="none"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a:t>
            </a:r>
          </a:p>
        </p:txBody>
      </p:sp>
      <p:sp>
        <p:nvSpPr>
          <p:cNvPr id="2" name="Rectangle 1"/>
          <p:cNvSpPr/>
          <p:nvPr/>
        </p:nvSpPr>
        <p:spPr>
          <a:xfrm>
            <a:off x="575556" y="1196752"/>
            <a:ext cx="7992888" cy="5093702"/>
          </a:xfrm>
          <a:prstGeom prst="rect">
            <a:avLst/>
          </a:prstGeom>
          <a:noFill/>
        </p:spPr>
        <p:txBody>
          <a:bodyPr wrap="square" lIns="91440" tIns="45720" rIns="91440" bIns="45720">
            <a:spAutoFit/>
          </a:bodyPr>
          <a:lstStyle/>
          <a:p>
            <a:r>
              <a:rPr lang="en-US" sz="2000" b="1" i="0" dirty="0">
                <a:solidFill>
                  <a:srgbClr val="FFC000"/>
                </a:solidFill>
                <a:effectLst/>
                <a:latin typeface="Palatino Linotype" panose="02040502050505030304" pitchFamily="18" charset="0"/>
              </a:rPr>
              <a:t>Develop</a:t>
            </a:r>
          </a:p>
          <a:p>
            <a:endParaRPr lang="en-US" sz="1900" b="0" i="0" dirty="0">
              <a:solidFill>
                <a:schemeClr val="bg1"/>
              </a:solidFill>
              <a:effectLst/>
              <a:latin typeface="Palatino Linotype" panose="02040502050505030304" pitchFamily="18" charset="0"/>
            </a:endParaRP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Developed Modular front-end web architecture - separated HTML,   CSS, JS files</a:t>
            </a: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Used Agile sprints to tackle batches of high-level feature Incrementally expand functionality while refactoring along the way</a:t>
            </a: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Emphasized clean, well-documented code and peer reviews</a:t>
            </a:r>
          </a:p>
          <a:p>
            <a:pPr algn="l"/>
            <a:endParaRPr lang="en-US" sz="1900" b="0" i="0" dirty="0">
              <a:solidFill>
                <a:schemeClr val="bg1"/>
              </a:solidFill>
              <a:effectLst/>
              <a:latin typeface="Palatino Linotype" panose="02040502050505030304" pitchFamily="18" charset="0"/>
            </a:endParaRPr>
          </a:p>
          <a:p>
            <a:pPr algn="l"/>
            <a:r>
              <a:rPr lang="en-US" sz="2000" b="1" dirty="0">
                <a:solidFill>
                  <a:srgbClr val="FFC000"/>
                </a:solidFill>
                <a:latin typeface="Palatino Linotype" panose="02040502050505030304" pitchFamily="18" charset="0"/>
              </a:rPr>
              <a:t>Test</a:t>
            </a:r>
          </a:p>
          <a:p>
            <a:pPr algn="l"/>
            <a:endParaRPr lang="en-US" sz="1900" dirty="0">
              <a:solidFill>
                <a:schemeClr val="bg1"/>
              </a:solidFill>
              <a:latin typeface="Palatino Linotype" panose="02040502050505030304" pitchFamily="18" charset="0"/>
            </a:endParaRP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Performed Cross-browser validation on UI appearance, responsiveness, interactions</a:t>
            </a: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Unit tested critical components like move validity resolver logic</a:t>
            </a:r>
          </a:p>
          <a:p>
            <a:pPr lvl="1">
              <a:buFont typeface="Arial" panose="020B0604020202020204" pitchFamily="34" charset="0"/>
              <a:buChar char="•"/>
            </a:pPr>
            <a:r>
              <a:rPr lang="en-US" sz="1900" b="0" i="0" dirty="0">
                <a:solidFill>
                  <a:schemeClr val="bg1"/>
                </a:solidFill>
                <a:effectLst/>
                <a:latin typeface="Palatino Linotype" panose="02040502050505030304" pitchFamily="18" charset="0"/>
              </a:rPr>
              <a:t> Done Manual end-to-end testing exploring all paths to uncover gaps , fix defects rapidly by triggering new lightweight release builds</a:t>
            </a:r>
          </a:p>
          <a:p>
            <a:endParaRPr lang="en-US" sz="1900" cap="none" spc="0" dirty="0">
              <a:ln w="18415" cmpd="sng">
                <a:solidFill>
                  <a:srgbClr val="FFFFFF"/>
                </a:solidFill>
                <a:prstDash val="solid"/>
              </a:ln>
              <a:solidFill>
                <a:schemeClr val="bg1"/>
              </a:solidFill>
              <a:effectLst>
                <a:outerShdw blurRad="63500" dir="3600000" algn="tl" rotWithShape="0">
                  <a:srgbClr val="000000">
                    <a:alpha val="70000"/>
                  </a:srgbClr>
                </a:outerShdw>
              </a:effectLst>
              <a:latin typeface="Palatino Linotype" panose="02040502050505030304" pitchFamily="18" charset="0"/>
            </a:endParaRPr>
          </a:p>
        </p:txBody>
      </p:sp>
    </p:spTree>
    <p:extLst>
      <p:ext uri="{BB962C8B-B14F-4D97-AF65-F5344CB8AC3E}">
        <p14:creationId xmlns:p14="http://schemas.microsoft.com/office/powerpoint/2010/main" val="462455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62510" cy="6857999"/>
          </a:xfrm>
          <a:prstGeom prst="rect">
            <a:avLst/>
          </a:prstGeom>
        </p:spPr>
      </p:pic>
      <p:sp>
        <p:nvSpPr>
          <p:cNvPr id="7" name="TextBox 6">
            <a:extLst>
              <a:ext uri="{FF2B5EF4-FFF2-40B4-BE49-F238E27FC236}">
                <a16:creationId xmlns:a16="http://schemas.microsoft.com/office/drawing/2014/main" id="{27F431DD-C6BE-9C7C-3C35-DDF7046CEF3C}"/>
              </a:ext>
            </a:extLst>
          </p:cNvPr>
          <p:cNvSpPr txBox="1"/>
          <p:nvPr/>
        </p:nvSpPr>
        <p:spPr>
          <a:xfrm>
            <a:off x="603558" y="888188"/>
            <a:ext cx="8144906" cy="967765"/>
          </a:xfrm>
          <a:prstGeom prst="rect">
            <a:avLst/>
          </a:prstGeom>
          <a:noFill/>
        </p:spPr>
        <p:txBody>
          <a:bodyPr wrap="square">
            <a:spAutoFit/>
          </a:bodyPr>
          <a:lstStyle/>
          <a:p>
            <a:pPr>
              <a:lnSpc>
                <a:spcPct val="107000"/>
              </a:lnSpc>
              <a:spcAft>
                <a:spcPts val="800"/>
              </a:spcAft>
            </a:pP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Link to project home page-</a:t>
            </a:r>
          </a:p>
          <a:p>
            <a:pPr>
              <a:lnSpc>
                <a:spcPct val="107000"/>
              </a:lnSpc>
              <a:spcAft>
                <a:spcPts val="800"/>
              </a:spcAft>
            </a:pP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hlinkClick r:id="rId3"/>
              </a:rPr>
              <a:t>https://codd.cs.gsu.edu/~apatel392/wp/project/3/fifteen.html</a:t>
            </a: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TextBox 5">
            <a:extLst>
              <a:ext uri="{FF2B5EF4-FFF2-40B4-BE49-F238E27FC236}">
                <a16:creationId xmlns:a16="http://schemas.microsoft.com/office/drawing/2014/main" id="{E398CCD2-B911-2013-5934-45A995DA0562}"/>
              </a:ext>
            </a:extLst>
          </p:cNvPr>
          <p:cNvSpPr txBox="1"/>
          <p:nvPr/>
        </p:nvSpPr>
        <p:spPr>
          <a:xfrm>
            <a:off x="603558" y="1943656"/>
            <a:ext cx="7936884" cy="967765"/>
          </a:xfrm>
          <a:prstGeom prst="rect">
            <a:avLst/>
          </a:prstGeom>
          <a:noFill/>
        </p:spPr>
        <p:txBody>
          <a:bodyPr wrap="square">
            <a:spAutoFit/>
          </a:bodyPr>
          <a:lstStyle/>
          <a:p>
            <a:pPr>
              <a:lnSpc>
                <a:spcPct val="107000"/>
              </a:lnSpc>
              <a:spcAft>
                <a:spcPts val="800"/>
              </a:spcAft>
            </a:pP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Link to project summary page –</a:t>
            </a:r>
          </a:p>
          <a:p>
            <a:pPr>
              <a:lnSpc>
                <a:spcPct val="107000"/>
              </a:lnSpc>
              <a:spcAft>
                <a:spcPts val="800"/>
              </a:spcAft>
            </a:pP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hlinkClick r:id="rId4"/>
              </a:rPr>
              <a:t>https://codd.cs.gsu.edu/~apatel392/wp/project/3/info.html</a:t>
            </a: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 </a:t>
            </a:r>
            <a:r>
              <a:rPr lang="en-IN" sz="2400" dirty="0">
                <a:solidFill>
                  <a:srgbClr val="FFFF00"/>
                </a:solidFill>
                <a:latin typeface="Calibri" panose="020F0502020204030204" pitchFamily="34" charset="0"/>
                <a:ea typeface="Calibri" panose="020F0502020204030204" pitchFamily="34" charset="0"/>
                <a:cs typeface="Times New Roman" panose="02020603050405020304" pitchFamily="18" charset="0"/>
              </a:rPr>
              <a:t> </a:t>
            </a:r>
            <a:endPar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67302999-B9B3-5477-A5BA-A8CB2102EFFC}"/>
              </a:ext>
            </a:extLst>
          </p:cNvPr>
          <p:cNvSpPr txBox="1"/>
          <p:nvPr/>
        </p:nvSpPr>
        <p:spPr>
          <a:xfrm>
            <a:off x="603558" y="3147551"/>
            <a:ext cx="7909466" cy="870559"/>
          </a:xfrm>
          <a:prstGeom prst="rect">
            <a:avLst/>
          </a:prstGeom>
          <a:noFill/>
        </p:spPr>
        <p:txBody>
          <a:bodyPr wrap="square">
            <a:spAutoFit/>
          </a:bodyPr>
          <a:lstStyle/>
          <a:p>
            <a:pPr>
              <a:lnSpc>
                <a:spcPct val="107000"/>
              </a:lnSpc>
              <a:spcAft>
                <a:spcPts val="800"/>
              </a:spcAft>
            </a:pPr>
            <a:r>
              <a:rPr lang="en-IN" sz="2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Link to YouTube ppt presentation –</a:t>
            </a:r>
          </a:p>
          <a:p>
            <a:pPr>
              <a:lnSpc>
                <a:spcPct val="107000"/>
              </a:lnSpc>
              <a:spcAft>
                <a:spcPts val="800"/>
              </a:spcAft>
            </a:pPr>
            <a:r>
              <a:rPr lang="en-US" dirty="0">
                <a:hlinkClick r:id="rId5"/>
              </a:rPr>
              <a:t>https://youtu.be/8YeRKYCoBCQ?si=87iCqtQE9ryTxmQQ</a:t>
            </a:r>
            <a:r>
              <a:rPr lang="en-US" dirty="0"/>
              <a:t> </a:t>
            </a:r>
            <a:endParaRPr lang="en-IN"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D3068B9B-E63E-94E7-4DC3-4609B27D1D97}"/>
              </a:ext>
            </a:extLst>
          </p:cNvPr>
          <p:cNvSpPr txBox="1"/>
          <p:nvPr/>
        </p:nvSpPr>
        <p:spPr>
          <a:xfrm>
            <a:off x="630976" y="4351446"/>
            <a:ext cx="7624674" cy="830997"/>
          </a:xfrm>
          <a:prstGeom prst="rect">
            <a:avLst/>
          </a:prstGeom>
          <a:noFill/>
        </p:spPr>
        <p:txBody>
          <a:bodyPr wrap="square">
            <a:spAutoFit/>
          </a:bodyPr>
          <a:lstStyle/>
          <a:p>
            <a:r>
              <a:rPr lang="en-IN" sz="24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Link to GitHub Repository –</a:t>
            </a:r>
          </a:p>
          <a:p>
            <a:r>
              <a:rPr lang="en-IN" sz="2400" dirty="0">
                <a:solidFill>
                  <a:srgbClr val="FFFF00"/>
                </a:solidFill>
                <a:effectLst/>
                <a:latin typeface="Calibri" panose="020F0502020204030204" pitchFamily="34" charset="0"/>
                <a:ea typeface="Calibri" panose="020F0502020204030204" pitchFamily="34" charset="0"/>
                <a:cs typeface="Calibri" panose="020F0502020204030204" pitchFamily="34" charset="0"/>
                <a:hlinkClick r:id="rId6"/>
              </a:rPr>
              <a:t>https://github.com/akshar-26/Project-3</a:t>
            </a:r>
            <a:r>
              <a:rPr lang="en-IN" sz="24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 </a:t>
            </a:r>
            <a:r>
              <a:rPr lang="en-IN" sz="2400" dirty="0">
                <a:solidFill>
                  <a:srgbClr val="FFFF00"/>
                </a:solidFill>
                <a:latin typeface="Calibri" panose="020F0502020204030204" pitchFamily="34" charset="0"/>
                <a:ea typeface="Calibri" panose="020F0502020204030204" pitchFamily="34" charset="0"/>
                <a:cs typeface="Calibri" panose="020F0502020204030204" pitchFamily="34" charset="0"/>
              </a:rPr>
              <a:t> </a:t>
            </a:r>
            <a:endParaRPr lang="en-IN" sz="2400" dirty="0">
              <a:solidFill>
                <a:srgbClr val="FFFF0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42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5"/>
            <a:ext cx="9162510" cy="6857999"/>
          </a:xfrm>
          <a:prstGeom prst="rect">
            <a:avLst/>
          </a:prstGeom>
        </p:spPr>
      </p:pic>
      <p:pic>
        <p:nvPicPr>
          <p:cNvPr id="10244" name="Picture 4" descr="Self Introduction PowerPoint Template - Slide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620687"/>
            <a:ext cx="8280920" cy="568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62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918101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74AD810D-8550-1F4B-5EC8-81D3945E14FA}"/>
              </a:ext>
            </a:extLst>
          </p:cNvPr>
          <p:cNvPicPr>
            <a:picLocks noChangeAspect="1"/>
          </p:cNvPicPr>
          <p:nvPr/>
        </p:nvPicPr>
        <p:blipFill>
          <a:blip r:embed="rId3"/>
          <a:stretch>
            <a:fillRect/>
          </a:stretch>
        </p:blipFill>
        <p:spPr>
          <a:xfrm>
            <a:off x="105131" y="188640"/>
            <a:ext cx="8931366" cy="6480720"/>
          </a:xfrm>
          <a:prstGeom prst="rect">
            <a:avLst/>
          </a:prstGeom>
        </p:spPr>
      </p:pic>
    </p:spTree>
    <p:extLst>
      <p:ext uri="{BB962C8B-B14F-4D97-AF65-F5344CB8AC3E}">
        <p14:creationId xmlns:p14="http://schemas.microsoft.com/office/powerpoint/2010/main" val="4138699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62510" cy="6857999"/>
          </a:xfrm>
          <a:prstGeom prst="rect">
            <a:avLst/>
          </a:prstGeom>
        </p:spPr>
      </p:pic>
      <p:sp>
        <p:nvSpPr>
          <p:cNvPr id="5" name="Rectangle 4"/>
          <p:cNvSpPr/>
          <p:nvPr/>
        </p:nvSpPr>
        <p:spPr>
          <a:xfrm>
            <a:off x="467544" y="602570"/>
            <a:ext cx="8568952" cy="707886"/>
          </a:xfrm>
          <a:prstGeom prst="rect">
            <a:avLst/>
          </a:prstGeom>
          <a:noFill/>
        </p:spPr>
        <p:txBody>
          <a:bodyPr wrap="square" lIns="91440" tIns="45720" rIns="91440" bIns="45720">
            <a:spAutoFit/>
          </a:bodyPr>
          <a:lstStyle/>
          <a:p>
            <a:r>
              <a:rPr lang="en-US" sz="4000" b="1" cap="none"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Problem Statement</a:t>
            </a:r>
          </a:p>
        </p:txBody>
      </p:sp>
      <p:sp>
        <p:nvSpPr>
          <p:cNvPr id="6" name="TextBox 5"/>
          <p:cNvSpPr txBox="1"/>
          <p:nvPr/>
        </p:nvSpPr>
        <p:spPr>
          <a:xfrm>
            <a:off x="764831" y="1652602"/>
            <a:ext cx="7632848" cy="4478149"/>
          </a:xfrm>
          <a:prstGeom prst="rect">
            <a:avLst/>
          </a:prstGeom>
          <a:noFill/>
        </p:spPr>
        <p:txBody>
          <a:bodyPr wrap="square" rtlCol="0">
            <a:spAutoFit/>
          </a:bodyPr>
          <a:lstStyle/>
          <a:p>
            <a:pPr marL="342900" indent="-342900">
              <a:buFont typeface="Arial" pitchFamily="34" charset="0"/>
              <a:buChar char="•"/>
            </a:pPr>
            <a:r>
              <a:rPr lang="en-US" sz="1900" i="0" dirty="0">
                <a:solidFill>
                  <a:schemeClr val="bg1"/>
                </a:solidFill>
                <a:effectLst/>
                <a:latin typeface="Palatino Linotype" panose="02040502050505030304" pitchFamily="18" charset="0"/>
              </a:rPr>
              <a:t>The classic fifteen puzzle is a 4x4 grid of numbered square tiles from 1 to 15 plus one open space. The tiles can slide horizontally or vertically into the open space, with the goal of achieving the correct numeric order from 1 to 15 left to right, top to bottom.</a:t>
            </a:r>
          </a:p>
          <a:p>
            <a:endParaRPr lang="en-GB" sz="1900" dirty="0">
              <a:solidFill>
                <a:schemeClr val="bg1"/>
              </a:solidFill>
              <a:latin typeface="Palatino Linotype" panose="02040502050505030304" pitchFamily="18" charset="0"/>
            </a:endParaRPr>
          </a:p>
          <a:p>
            <a:pPr marL="342900" indent="-342900">
              <a:buFont typeface="Arial" pitchFamily="34" charset="0"/>
              <a:buChar char="•"/>
            </a:pPr>
            <a:r>
              <a:rPr lang="en-US" sz="1900" i="0" dirty="0">
                <a:solidFill>
                  <a:schemeClr val="bg1"/>
                </a:solidFill>
                <a:effectLst/>
                <a:latin typeface="Palatino Linotype" panose="02040502050505030304" pitchFamily="18" charset="0"/>
              </a:rPr>
              <a:t>This popular puzzle game presents challenges in efficiently finding the solution in as few moves as possible. The front-end web app should have an engaging UI and intuitive controls for easy puzzle solving.</a:t>
            </a:r>
          </a:p>
          <a:p>
            <a:pPr marL="342900" indent="-342900">
              <a:buFont typeface="Arial" pitchFamily="34" charset="0"/>
              <a:buChar char="•"/>
            </a:pPr>
            <a:endParaRPr lang="en-US" sz="1900" dirty="0">
              <a:solidFill>
                <a:schemeClr val="bg1"/>
              </a:solidFill>
              <a:latin typeface="Palatino Linotype" panose="02040502050505030304" pitchFamily="18" charset="0"/>
            </a:endParaRPr>
          </a:p>
          <a:p>
            <a:pPr marL="342900" indent="-342900">
              <a:buFont typeface="Arial" pitchFamily="34" charset="0"/>
              <a:buChar char="•"/>
            </a:pPr>
            <a:r>
              <a:rPr lang="en-US" sz="1900" i="0" dirty="0">
                <a:solidFill>
                  <a:schemeClr val="bg1"/>
                </a:solidFill>
                <a:effectLst/>
                <a:latin typeface="Palatino Linotype" panose="02040502050505030304" pitchFamily="18" charset="0"/>
              </a:rPr>
              <a:t>The problem is to develop an engaging, interactive fifteen puzzle web application using only HTML, CSS and JavaScript where users can intuitively solve puzzle grids of varying difficulties in a clean browser-based interface with dynamic audio and visual feedback.</a:t>
            </a:r>
            <a:endParaRPr lang="en-GB" sz="1900"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409097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869"/>
            <a:ext cx="9162510" cy="6857999"/>
          </a:xfrm>
          <a:prstGeom prst="rect">
            <a:avLst/>
          </a:prstGeom>
        </p:spPr>
      </p:pic>
      <p:sp>
        <p:nvSpPr>
          <p:cNvPr id="6" name="TextBox 5"/>
          <p:cNvSpPr txBox="1"/>
          <p:nvPr/>
        </p:nvSpPr>
        <p:spPr>
          <a:xfrm>
            <a:off x="764831" y="1585463"/>
            <a:ext cx="7632848" cy="4185761"/>
          </a:xfrm>
          <a:prstGeom prst="rect">
            <a:avLst/>
          </a:prstGeom>
          <a:noFill/>
        </p:spPr>
        <p:txBody>
          <a:bodyPr wrap="square" rtlCol="0">
            <a:spAutoFit/>
          </a:bodyPr>
          <a:lstStyle/>
          <a:p>
            <a:pPr marL="342900" indent="-342900">
              <a:buFont typeface="Arial" panose="020B0604020202020204" pitchFamily="34" charset="0"/>
              <a:buChar char="•"/>
            </a:pPr>
            <a:r>
              <a:rPr lang="en-US" sz="1900" dirty="0">
                <a:solidFill>
                  <a:schemeClr val="bg1"/>
                </a:solidFill>
              </a:rPr>
              <a:t>The core foundation of the fifteen-puzzle web app will be built using HTML5  &amp; CSS3 to create the visual building blocks of the game. </a:t>
            </a:r>
          </a:p>
          <a:p>
            <a:endParaRPr lang="en-US" sz="1900" dirty="0">
              <a:solidFill>
                <a:schemeClr val="bg1"/>
              </a:solidFill>
            </a:endParaRPr>
          </a:p>
          <a:p>
            <a:pPr marL="342900" indent="-342900">
              <a:buFont typeface="Arial" panose="020B0604020202020204" pitchFamily="34" charset="0"/>
              <a:buChar char="•"/>
            </a:pPr>
            <a:r>
              <a:rPr lang="en-US" sz="1900" dirty="0">
                <a:solidFill>
                  <a:schemeClr val="bg1"/>
                </a:solidFill>
              </a:rPr>
              <a:t>This will include semantic HTML structure to display the 4x4 grid that holds the puzzle tiles, representing each tile and the open space as individual &lt;div&gt; elements that can be manipulated. </a:t>
            </a:r>
          </a:p>
          <a:p>
            <a:pPr marL="342900" indent="-342900">
              <a:buFont typeface="Arial" panose="020B0604020202020204" pitchFamily="34" charset="0"/>
              <a:buChar char="•"/>
            </a:pPr>
            <a:endParaRPr lang="en-US" sz="1900" dirty="0">
              <a:solidFill>
                <a:schemeClr val="bg1"/>
              </a:solidFill>
            </a:endParaRPr>
          </a:p>
          <a:p>
            <a:pPr marL="342900" indent="-342900">
              <a:buFont typeface="Arial" panose="020B0604020202020204" pitchFamily="34" charset="0"/>
              <a:buChar char="•"/>
            </a:pPr>
            <a:r>
              <a:rPr lang="en-US" sz="1900" dirty="0">
                <a:solidFill>
                  <a:schemeClr val="bg1"/>
                </a:solidFill>
              </a:rPr>
              <a:t>The CSS will handle the visual styling like colors, borders, background images to depict the tiles, animations and transitions for smooth sliding movement, and page layout in a responsive grid for any device. Design choices through CSS will also establish the overall theme.</a:t>
            </a:r>
            <a:endParaRPr lang="en-GB" sz="1900" dirty="0">
              <a:solidFill>
                <a:schemeClr val="bg1"/>
              </a:solidFill>
            </a:endParaRPr>
          </a:p>
        </p:txBody>
      </p:sp>
      <p:sp>
        <p:nvSpPr>
          <p:cNvPr id="8" name="Rectangle 7"/>
          <p:cNvSpPr/>
          <p:nvPr/>
        </p:nvSpPr>
        <p:spPr>
          <a:xfrm>
            <a:off x="539552" y="404664"/>
            <a:ext cx="8208912" cy="707886"/>
          </a:xfrm>
          <a:prstGeom prst="rect">
            <a:avLst/>
          </a:prstGeom>
          <a:noFill/>
        </p:spPr>
        <p:txBody>
          <a:bodyPr wrap="square" lIns="91440" tIns="45720" rIns="91440" bIns="45720">
            <a:spAutoFit/>
          </a:bodyPr>
          <a:lstStyle/>
          <a:p>
            <a:r>
              <a:rPr lang="en-US" sz="4000" b="1" cap="none"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Solution Overview</a:t>
            </a:r>
          </a:p>
        </p:txBody>
      </p:sp>
    </p:spTree>
    <p:extLst>
      <p:ext uri="{BB962C8B-B14F-4D97-AF65-F5344CB8AC3E}">
        <p14:creationId xmlns:p14="http://schemas.microsoft.com/office/powerpoint/2010/main" val="1323858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869"/>
            <a:ext cx="9162510" cy="6857999"/>
          </a:xfrm>
          <a:prstGeom prst="rect">
            <a:avLst/>
          </a:prstGeom>
        </p:spPr>
      </p:pic>
      <p:sp>
        <p:nvSpPr>
          <p:cNvPr id="6" name="TextBox 5"/>
          <p:cNvSpPr txBox="1"/>
          <p:nvPr/>
        </p:nvSpPr>
        <p:spPr>
          <a:xfrm>
            <a:off x="764831" y="1585463"/>
            <a:ext cx="7632848" cy="4770537"/>
          </a:xfrm>
          <a:prstGeom prst="rect">
            <a:avLst/>
          </a:prstGeom>
          <a:noFill/>
        </p:spPr>
        <p:txBody>
          <a:bodyPr wrap="square" rtlCol="0">
            <a:spAutoFit/>
          </a:bodyPr>
          <a:lstStyle/>
          <a:p>
            <a:pPr marL="342900" indent="-342900">
              <a:buFont typeface="Arial" panose="020B0604020202020204" pitchFamily="34" charset="0"/>
              <a:buChar char="•"/>
            </a:pPr>
            <a:r>
              <a:rPr lang="en-US" sz="1900" b="0" i="0" dirty="0">
                <a:solidFill>
                  <a:schemeClr val="bg1"/>
                </a:solidFill>
                <a:effectLst/>
                <a:latin typeface="Palatino Linotype" panose="02040502050505030304" pitchFamily="18" charset="0"/>
              </a:rPr>
              <a:t>The brains behind executing the puzzle logic and game mechanics will lie with in JavaScript code. This includes key tasks like binding drag events so the user can click and slide tiles with their mouse or touch input, dynamically checking that each tile move is valid against the rules before animating, tracking the tiles order and positions throughout to determine if the puzzle is solved.</a:t>
            </a:r>
          </a:p>
          <a:p>
            <a:pPr marL="342900" indent="-342900">
              <a:buFont typeface="Arial" panose="020B0604020202020204" pitchFamily="34" charset="0"/>
              <a:buChar char="•"/>
            </a:pPr>
            <a:endParaRPr lang="en-US" sz="1900" dirty="0">
              <a:solidFill>
                <a:schemeClr val="bg1"/>
              </a:solidFill>
              <a:latin typeface="Palatino Linotype" panose="02040502050505030304" pitchFamily="18" charset="0"/>
            </a:endParaRPr>
          </a:p>
          <a:p>
            <a:pPr marL="342900" indent="-342900">
              <a:buFont typeface="Arial" panose="020B0604020202020204" pitchFamily="34" charset="0"/>
              <a:buChar char="•"/>
            </a:pPr>
            <a:r>
              <a:rPr lang="en-US" sz="1900" b="0" i="0" dirty="0">
                <a:solidFill>
                  <a:schemeClr val="bg1"/>
                </a:solidFill>
                <a:effectLst/>
                <a:latin typeface="Palatino Linotype" panose="02040502050505030304" pitchFamily="18" charset="0"/>
              </a:rPr>
              <a:t>Together, HTML markup, styling and interactive scripts will deliver a well-designed, visually polished and performant fifteen puzzle application for desktop and mobile, avoiding complex backend infrastructure. </a:t>
            </a:r>
          </a:p>
          <a:p>
            <a:pPr marL="342900" indent="-342900">
              <a:buFont typeface="Arial" panose="020B0604020202020204" pitchFamily="34" charset="0"/>
              <a:buChar char="•"/>
            </a:pPr>
            <a:endParaRPr lang="en-US" sz="1900" dirty="0">
              <a:solidFill>
                <a:schemeClr val="bg1"/>
              </a:solidFill>
              <a:latin typeface="Palatino Linotype" panose="02040502050505030304" pitchFamily="18" charset="0"/>
            </a:endParaRPr>
          </a:p>
          <a:p>
            <a:pPr marL="342900" indent="-342900">
              <a:buFont typeface="Arial" panose="020B0604020202020204" pitchFamily="34" charset="0"/>
              <a:buChar char="•"/>
            </a:pPr>
            <a:r>
              <a:rPr lang="en-US" sz="1900" b="0" i="0" dirty="0">
                <a:solidFill>
                  <a:schemeClr val="bg1"/>
                </a:solidFill>
                <a:effectLst/>
                <a:latin typeface="Palatino Linotype" panose="02040502050505030304" pitchFamily="18" charset="0"/>
              </a:rPr>
              <a:t>The key technical priorities are flawlessly smooth tile sliding, intuitive controls and an engaging, theme-based visual appearance.</a:t>
            </a:r>
          </a:p>
          <a:p>
            <a:pPr marL="342900" indent="-342900">
              <a:buFont typeface="Arial" panose="020B0604020202020204" pitchFamily="34" charset="0"/>
              <a:buChar char="•"/>
            </a:pPr>
            <a:endParaRPr lang="en-GB" sz="1900" dirty="0">
              <a:solidFill>
                <a:schemeClr val="bg1"/>
              </a:solidFill>
              <a:latin typeface="Palatino Linotype" panose="02040502050505030304" pitchFamily="18" charset="0"/>
            </a:endParaRPr>
          </a:p>
        </p:txBody>
      </p:sp>
      <p:sp>
        <p:nvSpPr>
          <p:cNvPr id="8" name="Rectangle 7"/>
          <p:cNvSpPr/>
          <p:nvPr/>
        </p:nvSpPr>
        <p:spPr>
          <a:xfrm>
            <a:off x="539552" y="404664"/>
            <a:ext cx="8280920" cy="769441"/>
          </a:xfrm>
          <a:prstGeom prst="rect">
            <a:avLst/>
          </a:prstGeom>
          <a:noFill/>
        </p:spPr>
        <p:txBody>
          <a:bodyPr wrap="square" lIns="91440" tIns="45720" rIns="91440" bIns="45720">
            <a:spAutoFit/>
          </a:bodyPr>
          <a:lstStyle/>
          <a:p>
            <a:r>
              <a:rPr lang="en-US" sz="4400" b="1" cap="none"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Solution Overview – Contd..</a:t>
            </a:r>
          </a:p>
        </p:txBody>
      </p:sp>
    </p:spTree>
    <p:extLst>
      <p:ext uri="{BB962C8B-B14F-4D97-AF65-F5344CB8AC3E}">
        <p14:creationId xmlns:p14="http://schemas.microsoft.com/office/powerpoint/2010/main" val="2654035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10" y="0"/>
            <a:ext cx="9162510" cy="6857999"/>
          </a:xfrm>
          <a:prstGeom prst="rect">
            <a:avLst/>
          </a:prstGeom>
        </p:spPr>
      </p:pic>
      <p:sp>
        <p:nvSpPr>
          <p:cNvPr id="5" name="Rectangle 4"/>
          <p:cNvSpPr/>
          <p:nvPr/>
        </p:nvSpPr>
        <p:spPr>
          <a:xfrm>
            <a:off x="431540" y="358886"/>
            <a:ext cx="8280920" cy="707886"/>
          </a:xfrm>
          <a:prstGeom prst="rect">
            <a:avLst/>
          </a:prstGeom>
          <a:noFill/>
        </p:spPr>
        <p:txBody>
          <a:bodyPr wrap="square" lIns="91440" tIns="45720" rIns="91440" bIns="45720">
            <a:spAutoFit/>
          </a:bodyPr>
          <a:lstStyle/>
          <a:p>
            <a:r>
              <a:rPr lang="en-US" sz="4000" b="1" cap="none"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Key features</a:t>
            </a:r>
          </a:p>
        </p:txBody>
      </p:sp>
      <p:sp>
        <p:nvSpPr>
          <p:cNvPr id="6" name="TextBox 5"/>
          <p:cNvSpPr txBox="1"/>
          <p:nvPr/>
        </p:nvSpPr>
        <p:spPr>
          <a:xfrm>
            <a:off x="683568" y="1484784"/>
            <a:ext cx="7920880" cy="4770537"/>
          </a:xfrm>
          <a:prstGeom prst="rect">
            <a:avLst/>
          </a:prstGeom>
          <a:noFill/>
        </p:spPr>
        <p:txBody>
          <a:bodyPr wrap="square" rtlCol="0">
            <a:spAutoFit/>
          </a:bodyPr>
          <a:lstStyle/>
          <a:p>
            <a:pPr algn="l"/>
            <a:r>
              <a:rPr lang="en-US" sz="1900" b="1" i="0" dirty="0">
                <a:solidFill>
                  <a:srgbClr val="FFC000"/>
                </a:solidFill>
                <a:effectLst/>
                <a:latin typeface="Palatino Linotype" panose="02040502050505030304" pitchFamily="18" charset="0"/>
              </a:rPr>
              <a:t>End-of-Game Notification:</a:t>
            </a:r>
            <a:br>
              <a:rPr lang="en-US" sz="1900" b="1" i="0" dirty="0">
                <a:solidFill>
                  <a:srgbClr val="FFC000"/>
                </a:solidFill>
                <a:effectLst/>
                <a:latin typeface="Palatino Linotype" panose="02040502050505030304" pitchFamily="18" charset="0"/>
              </a:rPr>
            </a:br>
            <a:r>
              <a:rPr lang="en-US" sz="1900" b="1" i="0" dirty="0">
                <a:solidFill>
                  <a:srgbClr val="D1D5DB"/>
                </a:solidFill>
                <a:effectLst/>
                <a:latin typeface="Palatino Linotype" panose="02040502050505030304" pitchFamily="18" charset="0"/>
              </a:rPr>
              <a:t>When all the tiles have been re-arranged correctly by the player, the background image changes stating that the player has won the game. It also shows the best time and best moves taken by the player previously.</a:t>
            </a:r>
          </a:p>
          <a:p>
            <a:pPr algn="l"/>
            <a:endParaRPr lang="en-US" sz="1900" b="1" dirty="0">
              <a:solidFill>
                <a:srgbClr val="D1D5DB"/>
              </a:solidFill>
              <a:latin typeface="Palatino Linotype" panose="02040502050505030304" pitchFamily="18" charset="0"/>
            </a:endParaRPr>
          </a:p>
          <a:p>
            <a:pPr algn="l"/>
            <a:r>
              <a:rPr lang="en-US" sz="1900" b="1" i="0" dirty="0">
                <a:solidFill>
                  <a:srgbClr val="FFC000"/>
                </a:solidFill>
                <a:effectLst/>
                <a:latin typeface="Palatino Linotype" panose="02040502050505030304" pitchFamily="18" charset="0"/>
              </a:rPr>
              <a:t>Animations/Transitions:</a:t>
            </a:r>
            <a:br>
              <a:rPr lang="en-US" sz="1900" b="1" i="0" dirty="0">
                <a:solidFill>
                  <a:srgbClr val="FFC000"/>
                </a:solidFill>
                <a:effectLst/>
                <a:latin typeface="Palatino Linotype" panose="02040502050505030304" pitchFamily="18" charset="0"/>
              </a:rPr>
            </a:br>
            <a:r>
              <a:rPr lang="en-US" sz="1900" b="1" i="0" dirty="0">
                <a:solidFill>
                  <a:srgbClr val="D1D5DB"/>
                </a:solidFill>
                <a:effectLst/>
                <a:latin typeface="Palatino Linotype" panose="02040502050505030304" pitchFamily="18" charset="0"/>
              </a:rPr>
              <a:t>When we first hover over a tile(</a:t>
            </a:r>
            <a:r>
              <a:rPr lang="en-US" sz="1900" b="1" i="0" dirty="0" err="1">
                <a:solidFill>
                  <a:srgbClr val="D1D5DB"/>
                </a:solidFill>
                <a:effectLst/>
                <a:latin typeface="Palatino Linotype" panose="02040502050505030304" pitchFamily="18" charset="0"/>
              </a:rPr>
              <a:t>puzzlepiece</a:t>
            </a:r>
            <a:r>
              <a:rPr lang="en-US" sz="1900" b="1" i="0" dirty="0">
                <a:solidFill>
                  <a:srgbClr val="D1D5DB"/>
                </a:solidFill>
                <a:effectLst/>
                <a:latin typeface="Palatino Linotype" panose="02040502050505030304" pitchFamily="18" charset="0"/>
              </a:rPr>
              <a:t>), the style of the text on it changes for the first time. And, the tiles which have the chance to move (which are around the empty tile) has the ability to change the style of text on it when the player hovers over them.</a:t>
            </a:r>
            <a:br>
              <a:rPr lang="en-US" sz="1900" b="1" i="0" dirty="0">
                <a:solidFill>
                  <a:srgbClr val="D1D5DB"/>
                </a:solidFill>
                <a:effectLst/>
                <a:latin typeface="Palatino Linotype" panose="02040502050505030304" pitchFamily="18" charset="0"/>
              </a:rPr>
            </a:br>
            <a:br>
              <a:rPr lang="en-US" sz="1900" b="1" i="0" dirty="0">
                <a:solidFill>
                  <a:srgbClr val="D1D5DB"/>
                </a:solidFill>
                <a:effectLst/>
                <a:latin typeface="Palatino Linotype" panose="02040502050505030304" pitchFamily="18" charset="0"/>
              </a:rPr>
            </a:br>
            <a:r>
              <a:rPr lang="en-US" sz="1900" b="1" i="0" dirty="0">
                <a:solidFill>
                  <a:srgbClr val="FFC000"/>
                </a:solidFill>
                <a:effectLst/>
                <a:latin typeface="Palatino Linotype" panose="02040502050505030304" pitchFamily="18" charset="0"/>
              </a:rPr>
              <a:t>Game time with some music file:</a:t>
            </a:r>
            <a:br>
              <a:rPr lang="en-US" sz="1900" b="1" i="0" dirty="0">
                <a:solidFill>
                  <a:srgbClr val="FFC000"/>
                </a:solidFill>
                <a:effectLst/>
                <a:latin typeface="Palatino Linotype" panose="02040502050505030304" pitchFamily="18" charset="0"/>
              </a:rPr>
            </a:br>
            <a:r>
              <a:rPr lang="en-US" sz="1900" b="1" i="0" dirty="0">
                <a:solidFill>
                  <a:srgbClr val="D1D5DB"/>
                </a:solidFill>
                <a:effectLst/>
                <a:latin typeface="Palatino Linotype" panose="02040502050505030304" pitchFamily="18" charset="0"/>
              </a:rPr>
              <a:t>When the player starts the game, it shows the time, moves taken by the player to complete the  game. </a:t>
            </a:r>
            <a:r>
              <a:rPr lang="en-US" sz="1900" b="1" dirty="0">
                <a:solidFill>
                  <a:srgbClr val="D1D5DB"/>
                </a:solidFill>
                <a:latin typeface="Palatino Linotype" panose="02040502050505030304" pitchFamily="18" charset="0"/>
              </a:rPr>
              <a:t>During the game, a soothing music plays in the background.</a:t>
            </a:r>
            <a:endParaRPr lang="en-US" sz="1900" b="0" i="0" dirty="0">
              <a:solidFill>
                <a:srgbClr val="D1D5DB"/>
              </a:solidFill>
              <a:effectLst/>
              <a:latin typeface="Palatino Linotype" panose="02040502050505030304" pitchFamily="18" charset="0"/>
            </a:endParaRPr>
          </a:p>
        </p:txBody>
      </p:sp>
    </p:spTree>
    <p:extLst>
      <p:ext uri="{BB962C8B-B14F-4D97-AF65-F5344CB8AC3E}">
        <p14:creationId xmlns:p14="http://schemas.microsoft.com/office/powerpoint/2010/main" val="155471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10" y="0"/>
            <a:ext cx="9162510" cy="6857999"/>
          </a:xfrm>
          <a:prstGeom prst="rect">
            <a:avLst/>
          </a:prstGeom>
        </p:spPr>
      </p:pic>
      <p:sp>
        <p:nvSpPr>
          <p:cNvPr id="5" name="Rectangle 4"/>
          <p:cNvSpPr/>
          <p:nvPr/>
        </p:nvSpPr>
        <p:spPr>
          <a:xfrm>
            <a:off x="431540" y="358886"/>
            <a:ext cx="8280920" cy="707886"/>
          </a:xfrm>
          <a:prstGeom prst="rect">
            <a:avLst/>
          </a:prstGeom>
          <a:noFill/>
        </p:spPr>
        <p:txBody>
          <a:bodyPr wrap="square" lIns="91440" tIns="45720" rIns="91440" bIns="45720">
            <a:spAutoFit/>
          </a:bodyPr>
          <a:lstStyle/>
          <a:p>
            <a:r>
              <a:rPr lang="en-US" sz="4000" b="1" cap="none"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Key features – </a:t>
            </a:r>
            <a:r>
              <a:rPr lang="en-US" sz="4000" b="1" cap="none" spc="50" dirty="0" err="1">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Contd</a:t>
            </a:r>
            <a:r>
              <a:rPr lang="en-US" sz="4000" b="1" cap="none"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a:t>
            </a:r>
          </a:p>
        </p:txBody>
      </p:sp>
      <p:sp>
        <p:nvSpPr>
          <p:cNvPr id="6" name="TextBox 5"/>
          <p:cNvSpPr txBox="1"/>
          <p:nvPr/>
        </p:nvSpPr>
        <p:spPr>
          <a:xfrm>
            <a:off x="755576" y="1484784"/>
            <a:ext cx="7848872" cy="5324535"/>
          </a:xfrm>
          <a:prstGeom prst="rect">
            <a:avLst/>
          </a:prstGeom>
          <a:noFill/>
        </p:spPr>
        <p:txBody>
          <a:bodyPr wrap="square" rtlCol="0">
            <a:spAutoFit/>
          </a:bodyPr>
          <a:lstStyle/>
          <a:p>
            <a:pPr algn="l"/>
            <a:r>
              <a:rPr lang="en-US" sz="2000" b="1" i="0" dirty="0">
                <a:solidFill>
                  <a:srgbClr val="FFC000"/>
                </a:solidFill>
                <a:effectLst/>
                <a:latin typeface="Söhne"/>
              </a:rPr>
              <a:t>Multiple Backgrounds:</a:t>
            </a:r>
          </a:p>
          <a:p>
            <a:pPr algn="l"/>
            <a:r>
              <a:rPr lang="en-US" sz="2000" b="1" dirty="0">
                <a:solidFill>
                  <a:srgbClr val="D1D5DB"/>
                </a:solidFill>
                <a:latin typeface="Söhne"/>
              </a:rPr>
              <a:t>The game chooses the random background on startup and has the ability to select different backgrounds while playing</a:t>
            </a:r>
            <a:endParaRPr lang="en-US" sz="2000" b="1" i="0" dirty="0">
              <a:solidFill>
                <a:srgbClr val="D1D5DB"/>
              </a:solidFill>
              <a:effectLst/>
              <a:latin typeface="Söhne"/>
            </a:endParaRPr>
          </a:p>
          <a:p>
            <a:pPr algn="l"/>
            <a:endParaRPr lang="en-US" sz="2000" b="1" dirty="0">
              <a:solidFill>
                <a:srgbClr val="D1D5DB"/>
              </a:solidFill>
              <a:latin typeface="Söhne"/>
            </a:endParaRPr>
          </a:p>
          <a:p>
            <a:r>
              <a:rPr lang="en-US" sz="2000" b="1" i="0" dirty="0">
                <a:solidFill>
                  <a:srgbClr val="FFC000"/>
                </a:solidFill>
                <a:effectLst/>
                <a:latin typeface="Söhne"/>
              </a:rPr>
              <a:t>Multiple Grids:</a:t>
            </a:r>
            <a:br>
              <a:rPr lang="en-US" sz="2000" b="1" dirty="0">
                <a:solidFill>
                  <a:srgbClr val="D1D5DB"/>
                </a:solidFill>
                <a:latin typeface="Söhne"/>
              </a:rPr>
            </a:br>
            <a:r>
              <a:rPr lang="en-US" sz="2000" b="1" dirty="0">
                <a:solidFill>
                  <a:srgbClr val="D1D5DB"/>
                </a:solidFill>
                <a:latin typeface="Söhne"/>
              </a:rPr>
              <a:t>The game allows the users to select different sizes of grids to play according to the level of easiness.</a:t>
            </a:r>
          </a:p>
          <a:p>
            <a:pPr algn="l"/>
            <a:endParaRPr lang="en-US" sz="2000" b="1" dirty="0">
              <a:solidFill>
                <a:srgbClr val="D1D5DB"/>
              </a:solidFill>
              <a:latin typeface="Söhne"/>
            </a:endParaRPr>
          </a:p>
          <a:p>
            <a:pPr algn="l"/>
            <a:r>
              <a:rPr lang="en-US" sz="2000" b="1" i="0" dirty="0">
                <a:solidFill>
                  <a:srgbClr val="FFC000"/>
                </a:solidFill>
                <a:effectLst/>
                <a:latin typeface="Söhne"/>
              </a:rPr>
              <a:t>Cheat Button:</a:t>
            </a:r>
            <a:br>
              <a:rPr lang="en-US" sz="2000" b="1" i="0" dirty="0">
                <a:solidFill>
                  <a:srgbClr val="FFC000"/>
                </a:solidFill>
                <a:effectLst/>
                <a:latin typeface="Söhne"/>
              </a:rPr>
            </a:br>
            <a:r>
              <a:rPr lang="en-US" sz="2000" b="1" i="0" dirty="0">
                <a:solidFill>
                  <a:srgbClr val="D1D5DB"/>
                </a:solidFill>
                <a:effectLst/>
                <a:latin typeface="Söhne"/>
              </a:rPr>
              <a:t>This button solves the puzzle and moves the tiles to their original places same as original</a:t>
            </a:r>
          </a:p>
          <a:p>
            <a:pPr algn="l"/>
            <a:br>
              <a:rPr lang="en-US" sz="2000" b="1" i="0" dirty="0">
                <a:solidFill>
                  <a:srgbClr val="D1D5DB"/>
                </a:solidFill>
                <a:effectLst/>
                <a:latin typeface="Söhne"/>
              </a:rPr>
            </a:br>
            <a:r>
              <a:rPr lang="en-US" sz="2000" b="1" i="0" dirty="0">
                <a:solidFill>
                  <a:srgbClr val="FFC000"/>
                </a:solidFill>
                <a:effectLst/>
                <a:latin typeface="Söhne"/>
              </a:rPr>
              <a:t>Stop Button:</a:t>
            </a:r>
          </a:p>
          <a:p>
            <a:pPr algn="l"/>
            <a:r>
              <a:rPr lang="en-US" sz="2000" b="1" dirty="0">
                <a:solidFill>
                  <a:srgbClr val="D1D5DB"/>
                </a:solidFill>
                <a:latin typeface="Söhne"/>
              </a:rPr>
              <a:t>When the player stops the game, </a:t>
            </a:r>
            <a:r>
              <a:rPr lang="en-US" sz="2000" b="1" i="0" dirty="0">
                <a:solidFill>
                  <a:srgbClr val="D1D5DB"/>
                </a:solidFill>
                <a:effectLst/>
                <a:latin typeface="Söhne"/>
              </a:rPr>
              <a:t>the background image changes stating that the player has lost the game. </a:t>
            </a:r>
          </a:p>
          <a:p>
            <a:pPr algn="l"/>
            <a:endParaRPr lang="en-US" sz="2000" b="1" i="0" dirty="0">
              <a:solidFill>
                <a:srgbClr val="D1D5DB"/>
              </a:solidFill>
              <a:effectLst/>
              <a:latin typeface="Söhne"/>
            </a:endParaRPr>
          </a:p>
          <a:p>
            <a:pPr algn="l"/>
            <a:endParaRPr lang="en-US" sz="2000" b="1" i="0" dirty="0">
              <a:solidFill>
                <a:srgbClr val="D1D5DB"/>
              </a:solidFill>
              <a:effectLst/>
              <a:latin typeface="Söhne"/>
            </a:endParaRPr>
          </a:p>
        </p:txBody>
      </p:sp>
    </p:spTree>
    <p:extLst>
      <p:ext uri="{BB962C8B-B14F-4D97-AF65-F5344CB8AC3E}">
        <p14:creationId xmlns:p14="http://schemas.microsoft.com/office/powerpoint/2010/main" val="2725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62510" cy="6857999"/>
          </a:xfrm>
          <a:prstGeom prst="rect">
            <a:avLst/>
          </a:prstGeom>
        </p:spPr>
      </p:pic>
      <p:sp>
        <p:nvSpPr>
          <p:cNvPr id="5" name="Rectangle 4"/>
          <p:cNvSpPr/>
          <p:nvPr/>
        </p:nvSpPr>
        <p:spPr>
          <a:xfrm>
            <a:off x="323528" y="428707"/>
            <a:ext cx="8424936" cy="707886"/>
          </a:xfrm>
          <a:prstGeom prst="rect">
            <a:avLst/>
          </a:prstGeom>
          <a:noFill/>
        </p:spPr>
        <p:txBody>
          <a:bodyPr wrap="square" lIns="91440" tIns="45720" rIns="91440" bIns="45720">
            <a:spAutoFit/>
          </a:bodyPr>
          <a:lstStyle/>
          <a:p>
            <a:r>
              <a:rPr lang="en-US" sz="4000" b="1"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UML Diagram</a:t>
            </a:r>
            <a:endParaRPr lang="en-US" sz="4000" b="1" cap="none"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endParaRPr>
          </a:p>
        </p:txBody>
      </p:sp>
      <p:pic>
        <p:nvPicPr>
          <p:cNvPr id="8" name="Picture 7">
            <a:extLst>
              <a:ext uri="{FF2B5EF4-FFF2-40B4-BE49-F238E27FC236}">
                <a16:creationId xmlns:a16="http://schemas.microsoft.com/office/drawing/2014/main" id="{0216A4F5-70EB-6F23-B723-8A67345C196D}"/>
              </a:ext>
            </a:extLst>
          </p:cNvPr>
          <p:cNvPicPr>
            <a:picLocks noChangeAspect="1"/>
          </p:cNvPicPr>
          <p:nvPr/>
        </p:nvPicPr>
        <p:blipFill>
          <a:blip r:embed="rId3"/>
          <a:stretch>
            <a:fillRect/>
          </a:stretch>
        </p:blipFill>
        <p:spPr>
          <a:xfrm>
            <a:off x="2771800" y="1136593"/>
            <a:ext cx="3672408" cy="5444835"/>
          </a:xfrm>
          <a:prstGeom prst="rect">
            <a:avLst/>
          </a:prstGeom>
        </p:spPr>
      </p:pic>
    </p:spTree>
    <p:extLst>
      <p:ext uri="{BB962C8B-B14F-4D97-AF65-F5344CB8AC3E}">
        <p14:creationId xmlns:p14="http://schemas.microsoft.com/office/powerpoint/2010/main" val="313246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10" y="1"/>
            <a:ext cx="9162510" cy="6857999"/>
          </a:xfrm>
          <a:prstGeom prst="rect">
            <a:avLst/>
          </a:prstGeom>
        </p:spPr>
      </p:pic>
      <p:sp>
        <p:nvSpPr>
          <p:cNvPr id="5" name="Rectangle 4"/>
          <p:cNvSpPr/>
          <p:nvPr/>
        </p:nvSpPr>
        <p:spPr>
          <a:xfrm>
            <a:off x="251519" y="476672"/>
            <a:ext cx="4144467" cy="954107"/>
          </a:xfrm>
          <a:prstGeom prst="rect">
            <a:avLst/>
          </a:prstGeom>
          <a:noFill/>
        </p:spPr>
        <p:txBody>
          <a:bodyPr wrap="square" lIns="91440" tIns="45720" rIns="91440" bIns="45720">
            <a:spAutoFit/>
          </a:bodyPr>
          <a:lstStyle/>
          <a:p>
            <a:r>
              <a:rPr lang="en-US" sz="2800" b="1"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rPr>
              <a:t>Code Snippets (End of the game notification)</a:t>
            </a:r>
            <a:endParaRPr lang="en-US" sz="2800" b="1" cap="none" spc="50" dirty="0">
              <a:ln w="13500">
                <a:solidFill>
                  <a:schemeClr val="accent1">
                    <a:shade val="2500"/>
                    <a:alpha val="6500"/>
                  </a:schemeClr>
                </a:solidFill>
                <a:prstDash val="solid"/>
              </a:ln>
              <a:solidFill>
                <a:srgbClr val="FFC000">
                  <a:alpha val="95000"/>
                </a:srgbClr>
              </a:solidFill>
              <a:effectLst>
                <a:innerShdw blurRad="50900" dist="38500" dir="13500000">
                  <a:srgbClr val="000000">
                    <a:alpha val="60000"/>
                  </a:srgbClr>
                </a:innerShdw>
              </a:effectLst>
              <a:latin typeface="Palatino Linotype" panose="02040502050505030304" pitchFamily="18" charset="0"/>
            </a:endParaRPr>
          </a:p>
        </p:txBody>
      </p:sp>
      <p:pic>
        <p:nvPicPr>
          <p:cNvPr id="2" name="Picture 1">
            <a:extLst>
              <a:ext uri="{FF2B5EF4-FFF2-40B4-BE49-F238E27FC236}">
                <a16:creationId xmlns:a16="http://schemas.microsoft.com/office/drawing/2014/main" id="{19FC732F-B81A-63CB-500E-F9E2C8096858}"/>
              </a:ext>
            </a:extLst>
          </p:cNvPr>
          <p:cNvPicPr>
            <a:picLocks noChangeAspect="1"/>
          </p:cNvPicPr>
          <p:nvPr/>
        </p:nvPicPr>
        <p:blipFill>
          <a:blip r:embed="rId3"/>
          <a:stretch>
            <a:fillRect/>
          </a:stretch>
        </p:blipFill>
        <p:spPr>
          <a:xfrm>
            <a:off x="426040" y="1504000"/>
            <a:ext cx="3453581" cy="2690366"/>
          </a:xfrm>
          <a:prstGeom prst="rect">
            <a:avLst/>
          </a:prstGeom>
        </p:spPr>
      </p:pic>
      <p:pic>
        <p:nvPicPr>
          <p:cNvPr id="3" name="Picture 2">
            <a:extLst>
              <a:ext uri="{FF2B5EF4-FFF2-40B4-BE49-F238E27FC236}">
                <a16:creationId xmlns:a16="http://schemas.microsoft.com/office/drawing/2014/main" id="{6DA1A140-A54C-E2FC-41A5-E4228568DC6A}"/>
              </a:ext>
            </a:extLst>
          </p:cNvPr>
          <p:cNvPicPr>
            <a:picLocks noChangeAspect="1"/>
          </p:cNvPicPr>
          <p:nvPr/>
        </p:nvPicPr>
        <p:blipFill>
          <a:blip r:embed="rId4"/>
          <a:stretch>
            <a:fillRect/>
          </a:stretch>
        </p:blipFill>
        <p:spPr>
          <a:xfrm>
            <a:off x="4773620" y="168826"/>
            <a:ext cx="4144468" cy="4025540"/>
          </a:xfrm>
          <a:prstGeom prst="rect">
            <a:avLst/>
          </a:prstGeom>
        </p:spPr>
      </p:pic>
      <p:pic>
        <p:nvPicPr>
          <p:cNvPr id="6" name="Picture 5">
            <a:extLst>
              <a:ext uri="{FF2B5EF4-FFF2-40B4-BE49-F238E27FC236}">
                <a16:creationId xmlns:a16="http://schemas.microsoft.com/office/drawing/2014/main" id="{B30B125A-DA2F-18AE-B782-CC366AB8B402}"/>
              </a:ext>
            </a:extLst>
          </p:cNvPr>
          <p:cNvPicPr>
            <a:picLocks noChangeAspect="1"/>
          </p:cNvPicPr>
          <p:nvPr/>
        </p:nvPicPr>
        <p:blipFill>
          <a:blip r:embed="rId5"/>
          <a:stretch>
            <a:fillRect/>
          </a:stretch>
        </p:blipFill>
        <p:spPr>
          <a:xfrm>
            <a:off x="426040" y="4267587"/>
            <a:ext cx="8496944" cy="2473781"/>
          </a:xfrm>
          <a:prstGeom prst="rect">
            <a:avLst/>
          </a:prstGeom>
        </p:spPr>
      </p:pic>
    </p:spTree>
    <p:extLst>
      <p:ext uri="{BB962C8B-B14F-4D97-AF65-F5344CB8AC3E}">
        <p14:creationId xmlns:p14="http://schemas.microsoft.com/office/powerpoint/2010/main" val="17832789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1337</TotalTime>
  <Words>934</Words>
  <Application>Microsoft Office PowerPoint</Application>
  <PresentationFormat>On-screen Show (4:3)</PresentationFormat>
  <Paragraphs>74</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Palatino Linotype</vt:lpstr>
      <vt:lpstr>Söhne</vt:lpstr>
      <vt:lpstr>Verdana</vt:lpstr>
      <vt:lpstr>Wingdings 2</vt:lpstr>
      <vt:lpstr>Aspect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Akshar Patel</cp:lastModifiedBy>
  <cp:revision>57</cp:revision>
  <dcterms:created xsi:type="dcterms:W3CDTF">2023-10-16T16:50:16Z</dcterms:created>
  <dcterms:modified xsi:type="dcterms:W3CDTF">2023-11-30T20:49:27Z</dcterms:modified>
</cp:coreProperties>
</file>